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67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705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67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81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1793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4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65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25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1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87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82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E340-8C8E-4BFD-BE37-EED51B3F0152}" type="datetimeFigureOut">
              <a:rPr lang="fr-FR" smtClean="0"/>
              <a:t>27/10/2018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263D-D7F2-4829-BECC-9E1FD70706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95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3333835" y="96023"/>
            <a:ext cx="5067300" cy="495300"/>
            <a:chOff x="0" y="0"/>
            <a:chExt cx="5067300" cy="495300"/>
          </a:xfrm>
        </p:grpSpPr>
        <p:pic>
          <p:nvPicPr>
            <p:cNvPr id="6" name="Image 5" descr="C:\Users\Moi\Desktop\05_04_01-Communiqué_presse\06_05-LOGOs-M&amp;S-1\06_05-LOGOs-M&amp;S\visuel TEXTE - RMS - 60x9cm 300dpi CMJN roug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250" y="0"/>
              <a:ext cx="33210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 de texte 2"/>
            <p:cNvSpPr txBox="1">
              <a:spLocks noChangeArrowheads="1"/>
            </p:cNvSpPr>
            <p:nvPr/>
          </p:nvSpPr>
          <p:spPr bwMode="auto">
            <a:xfrm>
              <a:off x="0" y="158750"/>
              <a:ext cx="1913824" cy="27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Fiches pédagogiques des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Image 4" descr="C:\Users\Moi\Desktop\05_04_01-Communiqué_presse\06_05-LOGOs-M&amp;S\visuel CLAP - RMS - 20x20cm 300dpi CMJ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551" y="16134"/>
            <a:ext cx="552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98253" y="511308"/>
            <a:ext cx="85148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L</a:t>
            </a:r>
            <a:r>
              <a:rPr lang="fr-FR" sz="2000" b="1" dirty="0" smtClean="0"/>
              <a:t>a découverte d’une </a:t>
            </a:r>
            <a:r>
              <a:rPr lang="fr-FR" sz="2000" b="1" dirty="0" err="1" smtClean="0"/>
              <a:t>exoplanète</a:t>
            </a:r>
            <a:r>
              <a:rPr lang="fr-FR" sz="2000" b="1" dirty="0" smtClean="0"/>
              <a:t> dans le système de l’étoile 51 </a:t>
            </a:r>
            <a:r>
              <a:rPr lang="fr-FR" sz="2000" b="1" dirty="0" err="1" smtClean="0"/>
              <a:t>pegasi</a:t>
            </a:r>
            <a:r>
              <a:rPr lang="fr-FR" sz="2000" b="1" dirty="0" smtClean="0"/>
              <a:t> en 1995</a:t>
            </a:r>
            <a:endParaRPr lang="fr-FR" sz="2000" b="1" dirty="0"/>
          </a:p>
        </p:txBody>
      </p:sp>
      <p:pic>
        <p:nvPicPr>
          <p:cNvPr id="9" name="Image 8"/>
          <p:cNvPicPr/>
          <p:nvPr/>
        </p:nvPicPr>
        <p:blipFill rotWithShape="1">
          <a:blip r:embed="rId4"/>
          <a:srcRect l="17198" t="20649" r="17877" b="5849"/>
          <a:stretch/>
        </p:blipFill>
        <p:spPr bwMode="auto">
          <a:xfrm>
            <a:off x="0" y="1409490"/>
            <a:ext cx="7055893" cy="4772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à coins arrondis 9"/>
          <p:cNvSpPr/>
          <p:nvPr/>
        </p:nvSpPr>
        <p:spPr>
          <a:xfrm>
            <a:off x="5964139" y="5185435"/>
            <a:ext cx="2928736" cy="1174233"/>
          </a:xfrm>
          <a:prstGeom prst="roundRect">
            <a:avLst/>
          </a:prstGeom>
          <a:solidFill>
            <a:srgbClr val="D5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067105" y="5332276"/>
            <a:ext cx="2634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① Par quelle méthode la première </a:t>
            </a:r>
            <a:r>
              <a:rPr lang="fr-FR" dirty="0" err="1" smtClean="0">
                <a:solidFill>
                  <a:schemeClr val="bg1"/>
                </a:solidFill>
              </a:rPr>
              <a:t>exoplanète</a:t>
            </a:r>
            <a:r>
              <a:rPr lang="fr-FR" dirty="0" smtClean="0">
                <a:solidFill>
                  <a:schemeClr val="bg1"/>
                </a:solidFill>
              </a:rPr>
              <a:t> a-t-elle été découverte ? 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37211" y="6596390"/>
            <a:ext cx="842089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Michel Mayor et Didier </a:t>
            </a: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Queloz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« A Jupiter-mass </a:t>
            </a: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companion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a </a:t>
            </a:r>
            <a:r>
              <a:rPr kumimoji="0" lang="fr-FR" altLang="fr-FR" sz="1100" b="0" i="0" u="none" strike="noStrike" cap="none" normalizeH="0" baseline="0" dirty="0" err="1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-type star », </a:t>
            </a:r>
            <a:r>
              <a:rPr kumimoji="0" lang="fr-FR" altLang="fr-FR" sz="1100" b="0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vol. 378, n</a:t>
            </a:r>
            <a:r>
              <a:rPr kumimoji="0" lang="fr-FR" altLang="fr-FR" sz="1100" b="0" i="0" u="none" strike="noStrike" cap="none" normalizeH="0" baseline="3000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6555,‎ 23 novembre 1995, p. 355-359. 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305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333835" y="96023"/>
            <a:ext cx="5067300" cy="495300"/>
            <a:chOff x="0" y="0"/>
            <a:chExt cx="5067300" cy="495300"/>
          </a:xfrm>
        </p:grpSpPr>
        <p:pic>
          <p:nvPicPr>
            <p:cNvPr id="4" name="Image 3" descr="C:\Users\Moi\Desktop\05_04_01-Communiqué_presse\06_05-LOGOs-M&amp;S-1\06_05-LOGOs-M&amp;S\visuel TEXTE - RMS - 60x9cm 300dpi CMJN roug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250" y="0"/>
              <a:ext cx="33210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 de texte 2"/>
            <p:cNvSpPr txBox="1">
              <a:spLocks noChangeArrowheads="1"/>
            </p:cNvSpPr>
            <p:nvPr/>
          </p:nvSpPr>
          <p:spPr bwMode="auto">
            <a:xfrm>
              <a:off x="0" y="158750"/>
              <a:ext cx="1913824" cy="27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Fiches pédagogiques des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 5" descr="C:\Users\Moi\Desktop\05_04_01-Communiqué_presse\06_05-LOGOs-M&amp;S\visuel CLAP - RMS - 20x20cm 300dpi CMJ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551" y="16134"/>
            <a:ext cx="552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23161" y="522768"/>
            <a:ext cx="8527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D</a:t>
            </a:r>
            <a:r>
              <a:rPr lang="fr-FR" sz="2000" b="1" dirty="0" smtClean="0"/>
              <a:t>epuis les premières découvertes, les outils d’observation et d’analyse ne cessent de s’améliorer, la découverte des </a:t>
            </a:r>
            <a:r>
              <a:rPr lang="fr-FR" sz="2000" b="1" dirty="0" err="1" smtClean="0"/>
              <a:t>exoplanètes</a:t>
            </a:r>
            <a:r>
              <a:rPr lang="fr-FR" sz="2000" b="1" dirty="0" smtClean="0"/>
              <a:t> explose !</a:t>
            </a:r>
            <a:endParaRPr lang="fr-FR" sz="2000" b="1" dirty="0"/>
          </a:p>
        </p:txBody>
      </p:sp>
      <p:grpSp>
        <p:nvGrpSpPr>
          <p:cNvPr id="10" name="Groupe 9"/>
          <p:cNvGrpSpPr/>
          <p:nvPr/>
        </p:nvGrpSpPr>
        <p:grpSpPr>
          <a:xfrm>
            <a:off x="290421" y="1941051"/>
            <a:ext cx="6579935" cy="4745621"/>
            <a:chOff x="1068897" y="2051222"/>
            <a:chExt cx="6579935" cy="4745621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35"/>
            <a:stretch/>
          </p:blipFill>
          <p:spPr>
            <a:xfrm>
              <a:off x="1164488" y="2051222"/>
              <a:ext cx="6484344" cy="4646765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 rot="16200000">
              <a:off x="-654908" y="4045991"/>
              <a:ext cx="38169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Nombre cumulé de planètes détectées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203411" y="6427511"/>
              <a:ext cx="219938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Année de découverte</a:t>
              </a:r>
              <a:endParaRPr lang="fr-FR" dirty="0"/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6870356" y="3340490"/>
            <a:ext cx="2063578" cy="2688467"/>
          </a:xfrm>
          <a:prstGeom prst="roundRect">
            <a:avLst/>
          </a:prstGeom>
          <a:solidFill>
            <a:srgbClr val="D5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6973322" y="3487331"/>
            <a:ext cx="1777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② Que s’est-il passé en 2013 et en 2015 pour que le nombre d’</a:t>
            </a:r>
            <a:r>
              <a:rPr lang="fr-FR" dirty="0" err="1" smtClean="0">
                <a:solidFill>
                  <a:schemeClr val="bg1"/>
                </a:solidFill>
              </a:rPr>
              <a:t>exoplanètes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détéctées</a:t>
            </a:r>
            <a:r>
              <a:rPr lang="fr-FR" dirty="0" smtClean="0">
                <a:solidFill>
                  <a:schemeClr val="bg1"/>
                </a:solidFill>
              </a:rPr>
              <a:t>  double en si peu de temps ?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15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333835" y="96023"/>
            <a:ext cx="5067300" cy="495300"/>
            <a:chOff x="0" y="0"/>
            <a:chExt cx="5067300" cy="495300"/>
          </a:xfrm>
        </p:grpSpPr>
        <p:pic>
          <p:nvPicPr>
            <p:cNvPr id="4" name="Image 3" descr="C:\Users\Moi\Desktop\05_04_01-Communiqué_presse\06_05-LOGOs-M&amp;S-1\06_05-LOGOs-M&amp;S\visuel TEXTE - RMS - 60x9cm 300dpi CMJN roug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250" y="0"/>
              <a:ext cx="33210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 de texte 2"/>
            <p:cNvSpPr txBox="1">
              <a:spLocks noChangeArrowheads="1"/>
            </p:cNvSpPr>
            <p:nvPr/>
          </p:nvSpPr>
          <p:spPr bwMode="auto">
            <a:xfrm>
              <a:off x="0" y="158750"/>
              <a:ext cx="1913824" cy="27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Fiches pédagogiques des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 5" descr="C:\Users\Moi\Desktop\05_04_01-Communiqué_presse\06_05-LOGOs-M&amp;S\visuel CLAP - RMS - 20x20cm 300dpi CMJ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551" y="16134"/>
            <a:ext cx="552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7030" y="525835"/>
            <a:ext cx="8527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L</a:t>
            </a:r>
            <a:r>
              <a:rPr lang="fr-FR" sz="2000" b="1" dirty="0" smtClean="0"/>
              <a:t>a détection des </a:t>
            </a:r>
            <a:r>
              <a:rPr lang="fr-FR" sz="2000" b="1" dirty="0" err="1" smtClean="0"/>
              <a:t>exoplanètes</a:t>
            </a:r>
            <a:endParaRPr lang="fr-FR" sz="2000" b="1" dirty="0"/>
          </a:p>
        </p:txBody>
      </p:sp>
      <p:grpSp>
        <p:nvGrpSpPr>
          <p:cNvPr id="25" name="Groupe 24"/>
          <p:cNvGrpSpPr/>
          <p:nvPr/>
        </p:nvGrpSpPr>
        <p:grpSpPr>
          <a:xfrm>
            <a:off x="4635800" y="6002213"/>
            <a:ext cx="5510012" cy="556740"/>
            <a:chOff x="1860511" y="5683639"/>
            <a:chExt cx="5510012" cy="55674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1860511" y="5683639"/>
              <a:ext cx="4203405" cy="556740"/>
            </a:xfrm>
            <a:prstGeom prst="roundRect">
              <a:avLst/>
            </a:prstGeom>
            <a:solidFill>
              <a:srgbClr val="D548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1898314" y="5751095"/>
              <a:ext cx="54722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</a:rPr>
                <a:t>③</a:t>
              </a:r>
              <a:r>
                <a:rPr lang="fr-FR" dirty="0" smtClean="0">
                  <a:solidFill>
                    <a:schemeClr val="bg1"/>
                  </a:solidFill>
                </a:rPr>
                <a:t> Schémas à légender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-288758" y="1347535"/>
            <a:ext cx="9689432" cy="440639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6" name="Groupe 15"/>
          <p:cNvGrpSpPr/>
          <p:nvPr/>
        </p:nvGrpSpPr>
        <p:grpSpPr>
          <a:xfrm>
            <a:off x="16042" y="1492282"/>
            <a:ext cx="9043001" cy="3865780"/>
            <a:chOff x="-2" y="-309207"/>
            <a:chExt cx="7030004" cy="260722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40" t="12768" r="24436" b="17126"/>
            <a:stretch/>
          </p:blipFill>
          <p:spPr bwMode="auto">
            <a:xfrm>
              <a:off x="3436120" y="-309207"/>
              <a:ext cx="3593882" cy="23790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24" t="13634" r="31461" b="17305"/>
            <a:stretch/>
          </p:blipFill>
          <p:spPr bwMode="auto">
            <a:xfrm>
              <a:off x="-2" y="38976"/>
              <a:ext cx="1925216" cy="199295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Imag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69" t="14372" r="30762" b="17608"/>
            <a:stretch/>
          </p:blipFill>
          <p:spPr bwMode="auto">
            <a:xfrm>
              <a:off x="1916159" y="56517"/>
              <a:ext cx="2046567" cy="19730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1" name="Groupe 20"/>
            <p:cNvGrpSpPr/>
            <p:nvPr/>
          </p:nvGrpSpPr>
          <p:grpSpPr>
            <a:xfrm>
              <a:off x="878057" y="1927274"/>
              <a:ext cx="2280920" cy="370740"/>
              <a:chOff x="67024" y="1919323"/>
              <a:chExt cx="2280920" cy="370740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620" t="58740" r="31649" b="31294"/>
              <a:stretch/>
            </p:blipFill>
            <p:spPr bwMode="auto">
              <a:xfrm>
                <a:off x="67024" y="1919323"/>
                <a:ext cx="2280920" cy="28511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23" name="Image 22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31" t="60805" r="32225" b="33288"/>
              <a:stretch/>
            </p:blipFill>
            <p:spPr bwMode="auto">
              <a:xfrm>
                <a:off x="67024" y="2121153"/>
                <a:ext cx="2280920" cy="16891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71379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3333835" y="96023"/>
            <a:ext cx="5067300" cy="495300"/>
            <a:chOff x="0" y="0"/>
            <a:chExt cx="5067300" cy="495300"/>
          </a:xfrm>
        </p:grpSpPr>
        <p:pic>
          <p:nvPicPr>
            <p:cNvPr id="4" name="Image 3" descr="C:\Users\Moi\Desktop\05_04_01-Communiqué_presse\06_05-LOGOs-M&amp;S-1\06_05-LOGOs-M&amp;S\visuel TEXTE - RMS - 60x9cm 300dpi CMJN rouge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46250" y="0"/>
              <a:ext cx="3321050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Zone de texte 2"/>
            <p:cNvSpPr txBox="1">
              <a:spLocks noChangeArrowheads="1"/>
            </p:cNvSpPr>
            <p:nvPr/>
          </p:nvSpPr>
          <p:spPr bwMode="auto">
            <a:xfrm>
              <a:off x="0" y="158750"/>
              <a:ext cx="1913824" cy="272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fr-FR" sz="1100" b="1" i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Les Fiches pédagogiques des</a:t>
              </a:r>
              <a:endPara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Image 5" descr="C:\Users\Moi\Desktop\05_04_01-Communiqué_presse\06_05-LOGOs-M&amp;S\visuel CLAP - RMS - 20x20cm 300dpi CMJN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0551" y="16134"/>
            <a:ext cx="5524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7030" y="591323"/>
            <a:ext cx="8527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L</a:t>
            </a:r>
            <a:r>
              <a:rPr lang="fr-FR" sz="2000" b="1" dirty="0" smtClean="0"/>
              <a:t>a turbulence atmosphérique gène les observations astronomiques faites au sol…. un peu comme les routes qui se déforment sous l’effet de la chaleur.</a:t>
            </a:r>
            <a:endParaRPr lang="fr-FR" sz="2000" b="1" dirty="0"/>
          </a:p>
        </p:txBody>
      </p:sp>
      <p:grpSp>
        <p:nvGrpSpPr>
          <p:cNvPr id="13" name="Groupe 12"/>
          <p:cNvGrpSpPr/>
          <p:nvPr/>
        </p:nvGrpSpPr>
        <p:grpSpPr>
          <a:xfrm>
            <a:off x="-59359" y="1941051"/>
            <a:ext cx="7770342" cy="4087906"/>
            <a:chOff x="-50285" y="0"/>
            <a:chExt cx="5092728" cy="2678400"/>
          </a:xfrm>
        </p:grpSpPr>
        <p:grpSp>
          <p:nvGrpSpPr>
            <p:cNvPr id="14" name="Groupe 13"/>
            <p:cNvGrpSpPr/>
            <p:nvPr/>
          </p:nvGrpSpPr>
          <p:grpSpPr>
            <a:xfrm>
              <a:off x="0" y="0"/>
              <a:ext cx="5042443" cy="2678400"/>
              <a:chOff x="0" y="0"/>
              <a:chExt cx="5042443" cy="2678400"/>
            </a:xfrm>
          </p:grpSpPr>
          <p:grpSp>
            <p:nvGrpSpPr>
              <p:cNvPr id="16" name="Groupe 15"/>
              <p:cNvGrpSpPr/>
              <p:nvPr/>
            </p:nvGrpSpPr>
            <p:grpSpPr>
              <a:xfrm>
                <a:off x="0" y="0"/>
                <a:ext cx="5042443" cy="2638425"/>
                <a:chOff x="0" y="0"/>
                <a:chExt cx="5042443" cy="2638425"/>
              </a:xfrm>
            </p:grpSpPr>
            <p:pic>
              <p:nvPicPr>
                <p:cNvPr id="18" name="Image 17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508" t="12343" r="24003" b="17207"/>
                <a:stretch/>
              </p:blipFill>
              <p:spPr bwMode="auto">
                <a:xfrm>
                  <a:off x="2212248" y="0"/>
                  <a:ext cx="2830195" cy="2638425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3654" t="12344" r="35010" b="16993"/>
                <a:stretch/>
              </p:blipFill>
              <p:spPr bwMode="auto">
                <a:xfrm>
                  <a:off x="0" y="0"/>
                  <a:ext cx="2080895" cy="263779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17" name="Zone de texte 2"/>
              <p:cNvSpPr txBox="1">
                <a:spLocks noChangeArrowheads="1"/>
              </p:cNvSpPr>
              <p:nvPr/>
            </p:nvSpPr>
            <p:spPr bwMode="auto">
              <a:xfrm>
                <a:off x="2457173" y="2236870"/>
                <a:ext cx="2295524" cy="4415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fr-FR" sz="1600" dirty="0">
                    <a:solidFill>
                      <a:srgbClr val="FFFF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 miroir se déforme en temps réel pour former une image nette </a:t>
                </a:r>
                <a:endParaRPr lang="fr-FR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Zone de texte 2"/>
            <p:cNvSpPr txBox="1">
              <a:spLocks noChangeArrowheads="1"/>
            </p:cNvSpPr>
            <p:nvPr/>
          </p:nvSpPr>
          <p:spPr bwMode="auto">
            <a:xfrm>
              <a:off x="-50285" y="2244718"/>
              <a:ext cx="2068492" cy="407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fr-FR" sz="160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Miroir plan : l’image est déformée par la turbulence atmosphérique</a:t>
              </a:r>
              <a:endPara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à coins arrondis 10"/>
          <p:cNvSpPr/>
          <p:nvPr/>
        </p:nvSpPr>
        <p:spPr>
          <a:xfrm>
            <a:off x="6979423" y="3684896"/>
            <a:ext cx="2063578" cy="3014409"/>
          </a:xfrm>
          <a:prstGeom prst="roundRect">
            <a:avLst/>
          </a:prstGeom>
          <a:solidFill>
            <a:srgbClr val="D548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7125274" y="3836983"/>
            <a:ext cx="17772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④ Qu’est ce qui se passe quand les routes se déforment sous l’effet de la chaleur ? 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⑤ Comment un miroir peut-il se déformer ?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860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170</Words>
  <Application>Microsoft Office PowerPoint</Application>
  <PresentationFormat>Affichage à l'écran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MDL</dc:creator>
  <cp:lastModifiedBy>MDL</cp:lastModifiedBy>
  <cp:revision>6</cp:revision>
  <dcterms:created xsi:type="dcterms:W3CDTF">2018-10-27T07:30:51Z</dcterms:created>
  <dcterms:modified xsi:type="dcterms:W3CDTF">2018-10-27T08:25:47Z</dcterms:modified>
</cp:coreProperties>
</file>